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327" r:id="rId7"/>
    <p:sldId id="316" r:id="rId8"/>
    <p:sldId id="317" r:id="rId9"/>
    <p:sldId id="318" r:id="rId10"/>
    <p:sldId id="319" r:id="rId11"/>
    <p:sldId id="320" r:id="rId12"/>
    <p:sldId id="321" r:id="rId13"/>
    <p:sldId id="329" r:id="rId14"/>
    <p:sldId id="322" r:id="rId15"/>
    <p:sldId id="328" r:id="rId16"/>
    <p:sldId id="338" r:id="rId17"/>
    <p:sldId id="323" r:id="rId18"/>
    <p:sldId id="330" r:id="rId19"/>
    <p:sldId id="324" r:id="rId20"/>
    <p:sldId id="332" r:id="rId21"/>
    <p:sldId id="333" r:id="rId22"/>
    <p:sldId id="334" r:id="rId23"/>
    <p:sldId id="335" r:id="rId24"/>
    <p:sldId id="336" r:id="rId25"/>
    <p:sldId id="337" r:id="rId26"/>
    <p:sldId id="331" r:id="rId27"/>
    <p:sldId id="325" r:id="rId28"/>
    <p:sldId id="326" r:id="rId29"/>
    <p:sldId id="314" r:id="rId30"/>
    <p:sldId id="31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95" d="100"/>
          <a:sy n="95" d="100"/>
        </p:scale>
        <p:origin x="7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BFCD7-D0D8-41D3-B52E-7F74CDD8635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77001-468E-44DC-BA8C-A7A04212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0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4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7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6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2"/>
              </a:buClr>
              <a:defRPr>
                <a:solidFill>
                  <a:srgbClr val="0070C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76918" y="1219200"/>
            <a:ext cx="109728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16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9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3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1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6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0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7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8EBD8-87D7-43D8-831C-BC9FE1A5008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89B4-C21B-4C23-A0F8-3490CD75C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9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3B6A-53A8-4EFE-B471-FC596B0B9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29701"/>
            <a:ext cx="10363200" cy="1470025"/>
          </a:xfrm>
        </p:spPr>
        <p:txBody>
          <a:bodyPr>
            <a:normAutofit/>
          </a:bodyPr>
          <a:lstStyle/>
          <a:p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giảng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phần</a:t>
            </a:r>
            <a:r>
              <a:rPr lang="en-US" sz="3200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EFF50-796F-477E-9412-AA7488622B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z="4400" b="1" dirty="0">
                <a:solidFill>
                  <a:schemeClr val="accent6">
                    <a:lumMod val="75000"/>
                  </a:schemeClr>
                </a:solidFill>
              </a:rPr>
              <a:t>THIẾT KẾ VÀ TRIỂN KHAI WEBSITES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5EFB85-0EE1-4B6A-8280-98DD9DAE5DEF}"/>
              </a:ext>
            </a:extLst>
          </p:cNvPr>
          <p:cNvSpPr txBox="1">
            <a:spLocks/>
          </p:cNvSpPr>
          <p:nvPr/>
        </p:nvSpPr>
        <p:spPr>
          <a:xfrm>
            <a:off x="39269" y="81348"/>
            <a:ext cx="12094763" cy="182599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3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202883-FFCE-4BE5-9215-BB4E329C8D45}"/>
              </a:ext>
            </a:extLst>
          </p:cNvPr>
          <p:cNvCxnSpPr/>
          <p:nvPr/>
        </p:nvCxnSpPr>
        <p:spPr>
          <a:xfrm>
            <a:off x="0" y="2075632"/>
            <a:ext cx="12192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47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5EB5-A325-48BF-9BBE-1EFC9C24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Nhúng</a:t>
            </a:r>
            <a:r>
              <a:rPr lang="en-US" dirty="0"/>
              <a:t> CSS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A122-6E03-416C-8576-A654C000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6485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Cách</a:t>
            </a:r>
            <a:r>
              <a:rPr lang="en-US" dirty="0"/>
              <a:t> 3: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fle</a:t>
            </a:r>
            <a:r>
              <a:rPr lang="en-US" dirty="0"/>
              <a:t> CSS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(external style) </a:t>
            </a:r>
            <a:r>
              <a:rPr lang="en-US" u="sng" dirty="0" err="1">
                <a:solidFill>
                  <a:srgbClr val="C00000"/>
                </a:solidFill>
              </a:rPr>
              <a:t>dùng</a:t>
            </a:r>
            <a:r>
              <a:rPr lang="en-US" u="sng" dirty="0">
                <a:solidFill>
                  <a:srgbClr val="C00000"/>
                </a:solidFill>
              </a:rPr>
              <a:t> </a:t>
            </a:r>
            <a:r>
              <a:rPr lang="en-US" u="sng" dirty="0" err="1">
                <a:solidFill>
                  <a:srgbClr val="C00000"/>
                </a:solidFill>
              </a:rPr>
              <a:t>thẻ</a:t>
            </a:r>
            <a:r>
              <a:rPr lang="en-US" u="sng" dirty="0">
                <a:solidFill>
                  <a:srgbClr val="C00000"/>
                </a:solidFill>
              </a:rPr>
              <a:t> link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10EEE-3DFA-45CD-BE40-C07566CC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91" y="2562447"/>
            <a:ext cx="6050694" cy="376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75BAD-9156-4656-A93B-55C2F827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37" y="2472069"/>
            <a:ext cx="4554070" cy="14759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15C30D-1799-4896-BEBE-75FDFE584180}"/>
              </a:ext>
            </a:extLst>
          </p:cNvPr>
          <p:cNvSpPr txBox="1"/>
          <p:nvPr/>
        </p:nvSpPr>
        <p:spPr>
          <a:xfrm>
            <a:off x="7313637" y="2083981"/>
            <a:ext cx="155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styles.css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76DF46-C0C8-40DA-B4A1-F7B22775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171" y="4545998"/>
            <a:ext cx="5334000" cy="1827551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F5C78859-ADBC-4535-BE42-95A704EDBCE3}"/>
              </a:ext>
            </a:extLst>
          </p:cNvPr>
          <p:cNvSpPr/>
          <p:nvPr/>
        </p:nvSpPr>
        <p:spPr>
          <a:xfrm>
            <a:off x="6464595" y="3429000"/>
            <a:ext cx="680484" cy="3987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06C2DC9-8033-4DD8-AE78-8D30605F7521}"/>
              </a:ext>
            </a:extLst>
          </p:cNvPr>
          <p:cNvSpPr/>
          <p:nvPr/>
        </p:nvSpPr>
        <p:spPr>
          <a:xfrm>
            <a:off x="5817379" y="5970181"/>
            <a:ext cx="762792" cy="361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3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147C-0A59-4789-B4D2-B90F65AA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5931-7B68-475B-9BAC-C43EFB638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  <a:p>
            <a:pPr lvl="1"/>
            <a:r>
              <a:rPr lang="en-US" dirty="0"/>
              <a:t>RGB values</a:t>
            </a:r>
          </a:p>
          <a:p>
            <a:pPr lvl="1"/>
            <a:r>
              <a:rPr lang="en-US" dirty="0"/>
              <a:t>Hex codes</a:t>
            </a:r>
          </a:p>
          <a:p>
            <a:pPr lvl="1"/>
            <a:r>
              <a:rPr lang="en-US" dirty="0"/>
              <a:t>Color names</a:t>
            </a:r>
          </a:p>
          <a:p>
            <a:pPr marL="457200" lvl="1" indent="0">
              <a:buNone/>
            </a:pP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https://www.rapidtables.com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C0278-FCA4-4FE4-A533-A279E0E0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5" y="4182189"/>
            <a:ext cx="7421787" cy="2688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8F7131-91C2-4BDF-97F5-CB3EBD21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950" y="1413674"/>
            <a:ext cx="4428963" cy="35790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35B602B-E739-4155-BD6F-66442186D7C7}"/>
              </a:ext>
            </a:extLst>
          </p:cNvPr>
          <p:cNvSpPr/>
          <p:nvPr/>
        </p:nvSpPr>
        <p:spPr>
          <a:xfrm>
            <a:off x="6451288" y="3158326"/>
            <a:ext cx="353419" cy="706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9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80E3-E884-4DE6-B617-8F3AA720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C0EF-651A-4F58-8D23-B5203896F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058817" cy="2422037"/>
          </a:xfrm>
        </p:spPr>
        <p:txBody>
          <a:bodyPr>
            <a:normAutofit/>
          </a:bodyPr>
          <a:lstStyle/>
          <a:p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hút</a:t>
            </a:r>
            <a:endParaRPr lang="en-US" dirty="0"/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B9E35-C4B7-4C15-BFFA-95B2DAC8EE22}"/>
              </a:ext>
            </a:extLst>
          </p:cNvPr>
          <p:cNvSpPr txBox="1"/>
          <p:nvPr/>
        </p:nvSpPr>
        <p:spPr>
          <a:xfrm>
            <a:off x="287501" y="6075892"/>
            <a:ext cx="60950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https://imagecolorpicker.com/color-code/be7b25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7C610-EF37-44D7-A1F3-CF47CC132129}"/>
              </a:ext>
            </a:extLst>
          </p:cNvPr>
          <p:cNvSpPr txBox="1"/>
          <p:nvPr/>
        </p:nvSpPr>
        <p:spPr>
          <a:xfrm>
            <a:off x="276287" y="6446134"/>
            <a:ext cx="60950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https://www.rapidtables.com/web/color/RGB_Color.html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18613-7F01-4C55-ACC7-D62B713E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96" y="2900274"/>
            <a:ext cx="6584947" cy="39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01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80E3-E884-4DE6-B617-8F3AA720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C0EF-651A-4F58-8D23-B5203896F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058817" cy="2422037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hút</a:t>
            </a:r>
            <a:endParaRPr lang="en-US" dirty="0"/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endParaRPr lang="en-US" dirty="0"/>
          </a:p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chữ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9513F-5D6F-431A-ACBB-C981FD27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940"/>
            <a:ext cx="12192000" cy="17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D367-2AC4-4B0A-B51F-0F0F03EE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59B4-B7E9-45F6-B982-02A57CE80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</a:t>
            </a:r>
          </a:p>
          <a:p>
            <a:r>
              <a:rPr lang="en-US" dirty="0"/>
              <a:t>Font </a:t>
            </a:r>
            <a:r>
              <a:rPr lang="en-US" dirty="0" err="1"/>
              <a:t>chữ</a:t>
            </a:r>
            <a:r>
              <a:rPr lang="en-US" dirty="0"/>
              <a:t>,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chữ</a:t>
            </a:r>
            <a:endParaRPr lang="en-US" dirty="0"/>
          </a:p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(in </a:t>
            </a:r>
            <a:r>
              <a:rPr lang="en-US" dirty="0" err="1"/>
              <a:t>nghiêng</a:t>
            </a:r>
            <a:r>
              <a:rPr lang="en-US" dirty="0"/>
              <a:t>, </a:t>
            </a:r>
            <a:r>
              <a:rPr lang="en-US" dirty="0" err="1"/>
              <a:t>đậm</a:t>
            </a:r>
            <a:r>
              <a:rPr lang="en-US" dirty="0"/>
              <a:t>, </a:t>
            </a:r>
            <a:r>
              <a:rPr lang="en-US" dirty="0" err="1"/>
              <a:t>gạch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,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hoa</a:t>
            </a:r>
            <a:r>
              <a:rPr lang="en-US" dirty="0"/>
              <a:t>)</a:t>
            </a:r>
          </a:p>
          <a:p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  <a:p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lề</a:t>
            </a:r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Tham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khảo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tài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liệu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[1] (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tiếng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Anh)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từ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trang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265</a:t>
            </a:r>
            <a:endParaRPr lang="en-US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44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A643-1BEF-45F2-83F4-60DF2984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8A926-0BB4-4D3A-8720-EEBCEB530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CSS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box</a:t>
            </a:r>
            <a:r>
              <a:rPr lang="en-US" dirty="0"/>
              <a:t>:</a:t>
            </a:r>
          </a:p>
          <a:p>
            <a:r>
              <a:rPr lang="en-US" dirty="0"/>
              <a:t>Margin, </a:t>
            </a:r>
            <a:r>
              <a:rPr lang="en-US" dirty="0" err="1"/>
              <a:t>Boder</a:t>
            </a:r>
            <a:r>
              <a:rPr lang="en-US" dirty="0"/>
              <a:t>, Padding</a:t>
            </a:r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nền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text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,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, 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10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2DED-8395-48E4-B6BD-43230FE6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A649E-E916-4C36-A83A-0AA907F2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71" y="1622323"/>
            <a:ext cx="10016625" cy="679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6038B-7907-46C4-8ACC-3500DC702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84" y="2561225"/>
            <a:ext cx="7767484" cy="39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4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3C8B-F2BD-4B4F-B165-DC5451CF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Boxes –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09C9C-A30B-49D0-954C-C1875937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279" y="1857374"/>
            <a:ext cx="5769934" cy="43576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07F2BC-0BBD-42EC-BF96-291D1FA3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HTML?</a:t>
            </a:r>
          </a:p>
          <a:p>
            <a:r>
              <a:rPr lang="en-US" dirty="0" err="1"/>
              <a:t>Mã</a:t>
            </a:r>
            <a:r>
              <a:rPr lang="en-US" dirty="0"/>
              <a:t> CSS?</a:t>
            </a:r>
          </a:p>
          <a:p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7BB1B46-C033-47D7-A6E8-3C3BD1BB1C39}"/>
              </a:ext>
            </a:extLst>
          </p:cNvPr>
          <p:cNvSpPr/>
          <p:nvPr/>
        </p:nvSpPr>
        <p:spPr>
          <a:xfrm>
            <a:off x="4057650" y="2371725"/>
            <a:ext cx="1493044" cy="542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4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3C8B-F2BD-4B4F-B165-DC5451CF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Boxes –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C456B-A75F-47F8-953D-11CE4DA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49" y="1627368"/>
            <a:ext cx="8072525" cy="2752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F5A9D-26A9-4490-810D-5BE44216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3686175"/>
            <a:ext cx="6877050" cy="31718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74626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6183-45F6-40A2-BCE1-F49F6148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Tables,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6BE2-803E-45BF-8AE6-E406B038D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bullet points </a:t>
            </a:r>
            <a:r>
              <a:rPr lang="en-US" dirty="0" err="1"/>
              <a:t>và</a:t>
            </a:r>
            <a:r>
              <a:rPr lang="en-US" dirty="0"/>
              <a:t> numbering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lề</a:t>
            </a:r>
            <a:r>
              <a:rPr lang="en-US" dirty="0"/>
              <a:t> (margin): top, right, bottom</a:t>
            </a:r>
            <a:r>
              <a:rPr lang="en-US"/>
              <a:t>, left</a:t>
            </a:r>
            <a:endParaRPr lang="en-US" dirty="0"/>
          </a:p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,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ô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bảng</a:t>
            </a:r>
            <a:endParaRPr lang="en-US" dirty="0"/>
          </a:p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form</a:t>
            </a:r>
          </a:p>
        </p:txBody>
      </p:sp>
    </p:spTree>
    <p:extLst>
      <p:ext uri="{BB962C8B-B14F-4D97-AF65-F5344CB8AC3E}">
        <p14:creationId xmlns:p14="http://schemas.microsoft.com/office/powerpoint/2010/main" val="313672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9F67-F22B-4FD9-B34B-EA69A55E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CHƯƠNG 3</a:t>
            </a:r>
            <a:r>
              <a:rPr lang="en-US"/>
              <a:t>: NGÔN </a:t>
            </a:r>
            <a:r>
              <a:rPr lang="en-US" dirty="0"/>
              <a:t>NGỮ VÀ CÔNG CỤ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BC1C-4284-4B89-898B-237E9ADB6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932898" cy="3100825"/>
          </a:xfrm>
          <a:ln w="3175"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Ngôn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ngữ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Java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PHP </a:t>
            </a:r>
            <a:r>
              <a:rPr lang="en-US" dirty="0" err="1"/>
              <a:t>và</a:t>
            </a:r>
            <a:r>
              <a:rPr lang="en-US" dirty="0"/>
              <a:t> MySQL</a:t>
            </a:r>
          </a:p>
        </p:txBody>
      </p:sp>
    </p:spTree>
    <p:extLst>
      <p:ext uri="{BB962C8B-B14F-4D97-AF65-F5344CB8AC3E}">
        <p14:creationId xmlns:p14="http://schemas.microsoft.com/office/powerpoint/2010/main" val="68693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B316-F428-4160-9F55-B69E0D07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53204-802C-4D2E-BA51-44EAB834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28" y="1547337"/>
            <a:ext cx="4064907" cy="3053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BC29D-EBD3-48C4-8281-96736963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28" y="4606325"/>
            <a:ext cx="4910213" cy="838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306E64-A4C9-421D-BFC6-BEC32C91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288" y="4852511"/>
            <a:ext cx="2849161" cy="19292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B0AE2C2-7FBA-4115-B74B-A8A21E7314F4}"/>
              </a:ext>
            </a:extLst>
          </p:cNvPr>
          <p:cNvSpPr/>
          <p:nvPr/>
        </p:nvSpPr>
        <p:spPr>
          <a:xfrm>
            <a:off x="3361931" y="5991283"/>
            <a:ext cx="1536585" cy="510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C79A22-4E38-44C0-8367-C8392A45D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973" y="2638016"/>
            <a:ext cx="6095998" cy="1469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185730-C8B2-4B70-8C8D-8C9EC84C9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413" y="4057801"/>
            <a:ext cx="2612059" cy="27318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7AE5637-A2DD-48CD-976A-F3EA8DB33F6B}"/>
              </a:ext>
            </a:extLst>
          </p:cNvPr>
          <p:cNvSpPr/>
          <p:nvPr/>
        </p:nvSpPr>
        <p:spPr>
          <a:xfrm>
            <a:off x="8083744" y="4173703"/>
            <a:ext cx="770169" cy="42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5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B316-F428-4160-9F55-B69E0D07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62B81-BC5E-4A39-AEA6-0B435D5B1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74" y="2052221"/>
            <a:ext cx="3874010" cy="28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6695F-A091-480C-B50F-3CBFECD8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337" y="1316549"/>
            <a:ext cx="2872811" cy="5541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55B93-8DB8-47B2-87EC-92AAD9350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29" y="5257800"/>
            <a:ext cx="3080332" cy="1383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A5CFC-60B8-405C-8E28-43EA48025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347" y="5159235"/>
            <a:ext cx="3591990" cy="6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22F5-E634-4AB7-AD15-C22A87E0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–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D687C-4423-407E-BF46-13B9AEEF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3399"/>
                </a:solidFill>
              </a:rPr>
              <a:t>Width</a:t>
            </a:r>
          </a:p>
          <a:p>
            <a:r>
              <a:rPr lang="en-US" sz="2400" dirty="0">
                <a:solidFill>
                  <a:srgbClr val="FF3399"/>
                </a:solidFill>
              </a:rPr>
              <a:t>Padding: </a:t>
            </a:r>
            <a:r>
              <a:rPr lang="en-US" sz="2400" dirty="0" err="1"/>
              <a:t>khoảng</a:t>
            </a:r>
            <a:r>
              <a:rPr lang="en-US" sz="2400" dirty="0"/>
              <a:t> </a:t>
            </a:r>
            <a:r>
              <a:rPr lang="en-US" sz="2400" dirty="0" err="1"/>
              <a:t>trống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bao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dung</a:t>
            </a:r>
          </a:p>
          <a:p>
            <a:r>
              <a:rPr lang="en-US" sz="2400" dirty="0">
                <a:solidFill>
                  <a:srgbClr val="FF3399"/>
                </a:solidFill>
              </a:rPr>
              <a:t>Text – transform</a:t>
            </a:r>
            <a:r>
              <a:rPr lang="en-US" sz="2400" dirty="0"/>
              <a:t>: in </a:t>
            </a:r>
            <a:r>
              <a:rPr lang="en-US" sz="2400" dirty="0" err="1"/>
              <a:t>hoa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endParaRPr lang="en-US" sz="2400" dirty="0"/>
          </a:p>
          <a:p>
            <a:r>
              <a:rPr lang="en-US" sz="2400" dirty="0">
                <a:solidFill>
                  <a:srgbClr val="FF3399"/>
                </a:solidFill>
              </a:rPr>
              <a:t>Letter spacing, font size</a:t>
            </a:r>
          </a:p>
          <a:p>
            <a:r>
              <a:rPr lang="en-US" sz="2400" dirty="0">
                <a:solidFill>
                  <a:srgbClr val="FF3399"/>
                </a:solidFill>
              </a:rPr>
              <a:t>Text alight</a:t>
            </a:r>
          </a:p>
          <a:p>
            <a:r>
              <a:rPr lang="en-US" sz="2400" dirty="0">
                <a:solidFill>
                  <a:srgbClr val="FF3399"/>
                </a:solidFill>
              </a:rPr>
              <a:t>Background-color</a:t>
            </a:r>
          </a:p>
        </p:txBody>
      </p:sp>
    </p:spTree>
    <p:extLst>
      <p:ext uri="{BB962C8B-B14F-4D97-AF65-F5344CB8AC3E}">
        <p14:creationId xmlns:p14="http://schemas.microsoft.com/office/powerpoint/2010/main" val="2029673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4C91-2916-49F6-8B7B-E37FB11D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–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0ED85-9C59-4721-A5BD-5CE172B2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34" y="1400175"/>
            <a:ext cx="4755601" cy="5550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8E96F-64DF-4DED-B3F7-2EDF6A09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3275204"/>
            <a:ext cx="7572375" cy="36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15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3B70-AE1C-4300-BE58-B3619978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8C157-0368-47D8-A012-D0F1E659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form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Text inputs, text areas: font size, color, background color, border, …</a:t>
            </a:r>
          </a:p>
          <a:p>
            <a:pPr lvl="1"/>
            <a:r>
              <a:rPr lang="en-US" dirty="0"/>
              <a:t>Submit Buttons: color, text shadow, background color, …</a:t>
            </a:r>
          </a:p>
          <a:p>
            <a:pPr lvl="1"/>
            <a:r>
              <a:rPr lang="en-US" dirty="0"/>
              <a:t>Label </a:t>
            </a:r>
          </a:p>
          <a:p>
            <a:pPr lvl="1"/>
            <a:r>
              <a:rPr lang="en-US" dirty="0" err="1"/>
              <a:t>Fieldset</a:t>
            </a:r>
            <a:r>
              <a:rPr lang="en-US" dirty="0"/>
              <a:t> (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form)</a:t>
            </a:r>
          </a:p>
          <a:p>
            <a:pPr lvl="1"/>
            <a:r>
              <a:rPr lang="en-US" dirty="0"/>
              <a:t>Legend (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fieldset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4123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C091-A7E8-446D-A16B-956B0B98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–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55BDE-D051-479C-9B2E-551B0AEF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69165"/>
            <a:ext cx="4568772" cy="4853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B1FA9-67D6-4EA1-A5EC-BA34D5FC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78" y="3157538"/>
            <a:ext cx="6276274" cy="37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45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72E1-9CEC-470B-A4FA-9C26D3C1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Tables, Forms –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C9CD6-1C09-4226-BA0E-8E535861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994606" cy="4525963"/>
          </a:xfrm>
        </p:spPr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HTML?</a:t>
            </a:r>
          </a:p>
          <a:p>
            <a:r>
              <a:rPr lang="en-US" dirty="0" err="1"/>
              <a:t>Mã</a:t>
            </a:r>
            <a:r>
              <a:rPr lang="en-US" dirty="0"/>
              <a:t> CSS?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AE692-083E-424D-A5E3-80067497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23" y="1600201"/>
            <a:ext cx="5689977" cy="49149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6C3CA8-9872-4A97-9A4E-D75150FFA155}"/>
              </a:ext>
            </a:extLst>
          </p:cNvPr>
          <p:cNvSpPr/>
          <p:nvPr/>
        </p:nvSpPr>
        <p:spPr>
          <a:xfrm>
            <a:off x="3993356" y="2371725"/>
            <a:ext cx="907257" cy="1107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29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229E-0212-4CB9-AA1C-2D27E19A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99468-C871-4A68-AE94-DA8EDF32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214562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</a:t>
            </a:r>
          </a:p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(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i="1" dirty="0">
                <a:solidFill>
                  <a:schemeClr val="accent6"/>
                </a:solidFill>
              </a:rPr>
              <a:t>&lt;div&gt;,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i="1" dirty="0">
                <a:solidFill>
                  <a:schemeClr val="accent6"/>
                </a:solidFill>
              </a:rPr>
              <a:t>float)</a:t>
            </a:r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kĩch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(smartphone, laptop, desktop)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Tham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khảo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thêm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trong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tài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liệu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số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[1]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tiếng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Anh</a:t>
            </a:r>
            <a:endParaRPr lang="en-US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89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F4FD-9CCE-4E2A-83E3-0A73A3DDD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02DB-8CB6-4773-BFCE-8D3BFE3B0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kĩch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lề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block, box,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Tham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khảo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thêm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trong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tài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liệu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số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[1]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tiếng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Anh</a:t>
            </a:r>
            <a:endParaRPr lang="en-US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038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82C9-2BE8-4258-A31B-B491D74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3CD3D-0682-4B33-9DB8-777CD4DA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/>
              <a:t> box</a:t>
            </a:r>
            <a:r>
              <a:rPr lang="en-US" dirty="0"/>
              <a:t>, element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css</a:t>
            </a:r>
            <a:endParaRPr lang="en-US" dirty="0"/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&lt;div&gt;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gộp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endParaRPr lang="en-US" dirty="0"/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&lt;span&gt;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element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  <a:p>
            <a:r>
              <a:rPr lang="en-US" dirty="0"/>
              <a:t>Text</a:t>
            </a:r>
          </a:p>
          <a:p>
            <a:r>
              <a:rPr lang="en-US" dirty="0"/>
              <a:t>Box</a:t>
            </a:r>
          </a:p>
          <a:p>
            <a:r>
              <a:rPr lang="en-US" dirty="0"/>
              <a:t>List, table, form</a:t>
            </a:r>
          </a:p>
          <a:p>
            <a:r>
              <a:rPr lang="en-US" dirty="0"/>
              <a:t>Layout</a:t>
            </a:r>
          </a:p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7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3582-4EB9-4CE6-9537-E5A8F511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CSS (</a:t>
            </a:r>
            <a:r>
              <a:rPr lang="en-US" altLang="en-US" dirty="0"/>
              <a:t>Cascading Style Sheet)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8E504-FB7E-43DB-AFB2-9E7FCCB0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3200" dirty="0"/>
              <a:t>3.2.1. </a:t>
            </a:r>
            <a:r>
              <a:rPr lang="en-US" altLang="en-US" dirty="0" err="1"/>
              <a:t>Giới</a:t>
            </a:r>
            <a:r>
              <a:rPr lang="en-US" altLang="en-US" dirty="0"/>
              <a:t> </a:t>
            </a:r>
            <a:r>
              <a:rPr lang="en-US" altLang="en-US" dirty="0" err="1"/>
              <a:t>thiệu</a:t>
            </a:r>
            <a:endParaRPr lang="en-US" altLang="en-US" dirty="0"/>
          </a:p>
          <a:p>
            <a:pPr>
              <a:buFontTx/>
              <a:buNone/>
            </a:pPr>
            <a:r>
              <a:rPr lang="en-US" dirty="0"/>
              <a:t>3.2.2.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pPr>
              <a:buFontTx/>
              <a:buNone/>
            </a:pPr>
            <a:r>
              <a:rPr lang="en-US" dirty="0"/>
              <a:t>3.2.3.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375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3C04-70BF-4F6F-9BF5-E72EC421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23E9-C94B-43D5-8EC4-E6FFCE777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1 website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html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  <a:p>
            <a:pPr lvl="1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pPr lvl="1"/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thích</a:t>
            </a:r>
            <a:endParaRPr lang="en-US" dirty="0"/>
          </a:p>
          <a:p>
            <a:pPr lvl="1"/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lạc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795E-29CD-4D5B-894B-1A6D4033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3.1.1. </a:t>
            </a:r>
            <a:r>
              <a:rPr lang="en-US" altLang="en-US" dirty="0" err="1"/>
              <a:t>Giới</a:t>
            </a:r>
            <a:r>
              <a:rPr lang="en-US" altLang="en-US" dirty="0"/>
              <a:t> </a:t>
            </a:r>
            <a:r>
              <a:rPr lang="en-US" altLang="en-US" dirty="0" err="1"/>
              <a:t>thiệu</a:t>
            </a:r>
            <a:r>
              <a:rPr lang="en-US" altLang="en-US" dirty="0"/>
              <a:t> 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FB55-B72F-4684-916F-77E90901E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5000"/>
              </a:lnSpc>
              <a:spcBef>
                <a:spcPct val="25000"/>
              </a:spcBef>
            </a:pPr>
            <a:r>
              <a:rPr lang="en-US" altLang="en-US" sz="2800" dirty="0"/>
              <a:t>HTML: </a:t>
            </a:r>
            <a:r>
              <a:rPr lang="en-US" altLang="en-US" sz="2800" dirty="0" err="1"/>
              <a:t>khai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báo</a:t>
            </a:r>
            <a:r>
              <a:rPr lang="en-US" altLang="en-US" sz="2800" dirty="0"/>
              <a:t> ra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đối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tượng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trang</a:t>
            </a:r>
            <a:r>
              <a:rPr lang="en-US" altLang="en-US" sz="2800" dirty="0"/>
              <a:t> web +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số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thuộc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tính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dạng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cơ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bản</a:t>
            </a:r>
            <a:endParaRPr lang="en-US" altLang="en-US" sz="2800" dirty="0"/>
          </a:p>
          <a:p>
            <a:pPr>
              <a:lnSpc>
                <a:spcPct val="125000"/>
              </a:lnSpc>
              <a:spcBef>
                <a:spcPct val="25000"/>
              </a:spcBef>
            </a:pPr>
            <a:r>
              <a:rPr lang="en-US" altLang="en-US" sz="2800" dirty="0"/>
              <a:t>CSS: </a:t>
            </a:r>
            <a:r>
              <a:rPr lang="en-US" altLang="en-US" sz="2800" dirty="0" err="1"/>
              <a:t>xác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kiểu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trình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diễn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đối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tượng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trang</a:t>
            </a:r>
            <a:r>
              <a:rPr lang="en-US" altLang="en-US" sz="2800" dirty="0"/>
              <a:t> web </a:t>
            </a:r>
            <a:r>
              <a:rPr lang="en-US" altLang="en-US" sz="2800" dirty="0" err="1"/>
              <a:t>với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bộ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thuộc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tính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phong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phú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hỗ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bởi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trình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duyệt</a:t>
            </a:r>
            <a:endParaRPr lang="en-US" altLang="en-US" sz="2800" dirty="0"/>
          </a:p>
          <a:p>
            <a:pPr lvl="1">
              <a:lnSpc>
                <a:spcPct val="125000"/>
              </a:lnSpc>
              <a:spcBef>
                <a:spcPct val="2500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Style Sheet</a:t>
            </a:r>
            <a:r>
              <a:rPr lang="en-US" sz="2400" dirty="0"/>
              <a:t>: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,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kiểu</a:t>
            </a:r>
            <a:r>
              <a:rPr lang="en-US" sz="2400" dirty="0"/>
              <a:t> </a:t>
            </a:r>
            <a:r>
              <a:rPr lang="en-US" sz="2400" dirty="0" err="1"/>
              <a:t>dáng</a:t>
            </a:r>
            <a:r>
              <a:rPr lang="en-US" sz="2400" dirty="0"/>
              <a:t> </a:t>
            </a:r>
            <a:r>
              <a:rPr lang="en-US" sz="2400" dirty="0" err="1"/>
              <a:t>gì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endParaRPr lang="en-US" sz="2400" dirty="0"/>
          </a:p>
          <a:p>
            <a:pPr lvl="1">
              <a:lnSpc>
                <a:spcPct val="125000"/>
              </a:lnSpc>
              <a:spcBef>
                <a:spcPct val="25000"/>
              </a:spcBef>
            </a:pP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tách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dung </a:t>
            </a:r>
            <a:r>
              <a:rPr lang="en-US" sz="2400" dirty="0" err="1"/>
              <a:t>trang</a:t>
            </a:r>
            <a:r>
              <a:rPr lang="en-US" sz="2400" dirty="0"/>
              <a:t> web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dung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</a:pP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đảm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endParaRPr lang="en-US" sz="2400" dirty="0"/>
          </a:p>
          <a:p>
            <a:pPr lvl="1">
              <a:lnSpc>
                <a:spcPct val="125000"/>
              </a:lnSpc>
              <a:spcBef>
                <a:spcPct val="25000"/>
              </a:spcBef>
            </a:pP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endParaRPr lang="en-US" sz="2400" dirty="0"/>
          </a:p>
          <a:p>
            <a:pPr lvl="1">
              <a:lnSpc>
                <a:spcPct val="125000"/>
              </a:lnSpc>
              <a:spcBef>
                <a:spcPct val="25000"/>
              </a:spcBef>
            </a:pP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tiết</a:t>
            </a:r>
            <a:r>
              <a:rPr lang="en-US" sz="2400" dirty="0"/>
              <a:t> </a:t>
            </a:r>
            <a:r>
              <a:rPr lang="en-US" sz="2400" dirty="0" err="1"/>
              <a:t>kiệm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,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sức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150691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FBF0-D935-4308-AB78-7806B23B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321"/>
            <a:ext cx="10972800" cy="1143000"/>
          </a:xfrm>
        </p:spPr>
        <p:txBody>
          <a:bodyPr/>
          <a:lstStyle/>
          <a:p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B193-AC30-4E17-A510-188C3DCF4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09070"/>
            <a:ext cx="10972800" cy="3007106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en-US" dirty="0">
                <a:effectLst/>
              </a:rPr>
              <a:t>Selector: </a:t>
            </a:r>
            <a:r>
              <a:rPr kumimoji="1" lang="en-US" altLang="en-US" dirty="0" err="1">
                <a:effectLst/>
              </a:rPr>
              <a:t>đối</a:t>
            </a:r>
            <a:r>
              <a:rPr kumimoji="1" lang="en-US" altLang="en-US" dirty="0">
                <a:effectLst/>
              </a:rPr>
              <a:t> </a:t>
            </a:r>
            <a:r>
              <a:rPr kumimoji="1" lang="en-US" altLang="en-US" dirty="0" err="1">
                <a:effectLst/>
              </a:rPr>
              <a:t>tượng</a:t>
            </a:r>
            <a:r>
              <a:rPr kumimoji="1" lang="en-US" altLang="en-US" dirty="0">
                <a:effectLst/>
              </a:rPr>
              <a:t> </a:t>
            </a:r>
            <a:r>
              <a:rPr kumimoji="1" lang="en-US" altLang="en-US" dirty="0" err="1">
                <a:effectLst/>
              </a:rPr>
              <a:t>được</a:t>
            </a:r>
            <a:r>
              <a:rPr kumimoji="1" lang="en-US" altLang="en-US" dirty="0">
                <a:effectLst/>
              </a:rPr>
              <a:t> </a:t>
            </a:r>
            <a:r>
              <a:rPr kumimoji="1" lang="en-US" altLang="en-US" dirty="0" err="1">
                <a:effectLst/>
              </a:rPr>
              <a:t>áp</a:t>
            </a:r>
            <a:r>
              <a:rPr kumimoji="1" lang="en-US" altLang="en-US" dirty="0">
                <a:effectLst/>
              </a:rPr>
              <a:t> </a:t>
            </a:r>
            <a:r>
              <a:rPr kumimoji="1" lang="en-US" altLang="en-US" dirty="0" err="1">
                <a:effectLst/>
              </a:rPr>
              <a:t>dụng</a:t>
            </a:r>
            <a:r>
              <a:rPr kumimoji="1" lang="en-US" altLang="en-US" dirty="0">
                <a:effectLst/>
              </a:rPr>
              <a:t> </a:t>
            </a:r>
            <a:r>
              <a:rPr kumimoji="1" lang="en-US" altLang="en-US" dirty="0" err="1">
                <a:effectLst/>
              </a:rPr>
              <a:t>thuộc</a:t>
            </a:r>
            <a:r>
              <a:rPr kumimoji="1" lang="en-US" altLang="en-US" dirty="0">
                <a:effectLst/>
              </a:rPr>
              <a:t> </a:t>
            </a:r>
            <a:r>
              <a:rPr kumimoji="1" lang="en-US" altLang="en-US" dirty="0" err="1">
                <a:effectLst/>
              </a:rPr>
              <a:t>tính</a:t>
            </a:r>
            <a:r>
              <a:rPr kumimoji="1" lang="en-US" altLang="en-US" dirty="0">
                <a:effectLst/>
              </a:rPr>
              <a:t> </a:t>
            </a:r>
            <a:r>
              <a:rPr kumimoji="1" lang="en-US" altLang="en-US" dirty="0" err="1">
                <a:effectLst/>
              </a:rPr>
              <a:t>định</a:t>
            </a:r>
            <a:r>
              <a:rPr kumimoji="1" lang="en-US" altLang="en-US" dirty="0">
                <a:effectLst/>
              </a:rPr>
              <a:t> </a:t>
            </a:r>
            <a:r>
              <a:rPr kumimoji="1" lang="en-US" altLang="en-US" dirty="0" err="1">
                <a:effectLst/>
              </a:rPr>
              <a:t>dạng</a:t>
            </a:r>
            <a:endParaRPr kumimoji="1" lang="en-US" altLang="en-US" dirty="0">
              <a:effectLst/>
            </a:endParaRPr>
          </a:p>
          <a:p>
            <a:pPr lvl="1"/>
            <a:r>
              <a:rPr kumimoji="1" lang="en-US" altLang="en-US" dirty="0" err="1">
                <a:effectLst/>
              </a:rPr>
              <a:t>Ví</a:t>
            </a:r>
            <a:r>
              <a:rPr kumimoji="1" lang="en-US" altLang="en-US" dirty="0">
                <a:effectLst/>
              </a:rPr>
              <a:t> </a:t>
            </a:r>
            <a:r>
              <a:rPr kumimoji="1" lang="en-US" altLang="en-US" dirty="0" err="1">
                <a:effectLst/>
              </a:rPr>
              <a:t>dụ</a:t>
            </a:r>
            <a:r>
              <a:rPr kumimoji="1" lang="en-US" altLang="en-US" dirty="0">
                <a:effectLst/>
              </a:rPr>
              <a:t>: body, h2, p, </a:t>
            </a:r>
            <a:r>
              <a:rPr kumimoji="1" lang="en-US" altLang="en-US" dirty="0" err="1">
                <a:effectLst/>
              </a:rPr>
              <a:t>img</a:t>
            </a:r>
            <a:endParaRPr kumimoji="1" lang="en-US" altLang="en-US" dirty="0">
              <a:effectLst/>
            </a:endParaRPr>
          </a:p>
          <a:p>
            <a:r>
              <a:rPr kumimoji="1" lang="en-US" altLang="en-US" dirty="0"/>
              <a:t>Property: </a:t>
            </a:r>
            <a:r>
              <a:rPr kumimoji="1" lang="en-US" altLang="en-US" dirty="0" err="1"/>
              <a:t>thuộc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tính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quy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định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cách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trình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bày</a:t>
            </a:r>
            <a:endParaRPr kumimoji="1" lang="en-US" altLang="en-US" dirty="0"/>
          </a:p>
          <a:p>
            <a:pPr lvl="1"/>
            <a:r>
              <a:rPr kumimoji="1" lang="en-US" altLang="en-US" dirty="0" err="1"/>
              <a:t>Ví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dụ</a:t>
            </a:r>
            <a:r>
              <a:rPr kumimoji="1" lang="en-US" altLang="en-US" dirty="0"/>
              <a:t>: font-family, color</a:t>
            </a:r>
          </a:p>
          <a:p>
            <a:r>
              <a:rPr kumimoji="1" lang="en-US" altLang="en-US" dirty="0"/>
              <a:t>Value: </a:t>
            </a:r>
            <a:r>
              <a:rPr kumimoji="1" lang="en-US" altLang="en-US" dirty="0" err="1"/>
              <a:t>giá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trị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của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thuộc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tính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tương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ứng</a:t>
            </a:r>
            <a:endParaRPr kumimoji="1" lang="en-US" altLang="en-US" dirty="0"/>
          </a:p>
          <a:p>
            <a:pPr lvl="1"/>
            <a:r>
              <a:rPr kumimoji="1" lang="en-US" altLang="en-US" dirty="0" err="1"/>
              <a:t>Ví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dụ</a:t>
            </a:r>
            <a:r>
              <a:rPr kumimoji="1" lang="en-US" altLang="en-US" dirty="0"/>
              <a:t>: font-family: ”Time New Roman”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E3174DF-1757-497C-B0E8-B476DC9E2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16" y="1545504"/>
            <a:ext cx="7920593" cy="206210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sz="32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</a:rPr>
              <a:t>selector {</a:t>
            </a:r>
          </a:p>
          <a:p>
            <a:pPr lvl="1"/>
            <a:r>
              <a:rPr lang="en-US" altLang="en-US" sz="32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</a:rPr>
              <a:t>  Property1: Value1; </a:t>
            </a:r>
          </a:p>
          <a:p>
            <a:pPr lvl="1"/>
            <a:r>
              <a:rPr lang="en-US" altLang="en-US" sz="32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</a:rPr>
              <a:t>  Property2: Value2;</a:t>
            </a:r>
          </a:p>
          <a:p>
            <a:r>
              <a:rPr lang="en-US" altLang="en-US" sz="32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</a:rPr>
              <a:t>}</a:t>
            </a:r>
            <a:endParaRPr lang="en-US" altLang="en-US" sz="3200" b="1" dirty="0">
              <a:solidFill>
                <a:srgbClr val="0066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5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5D3-274F-47C2-A798-06076D7A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inline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129-7760-4342-B623-3A7BD89A9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2200918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937A1-9DC9-4DAD-9EFE-B6636C98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" y="1600200"/>
            <a:ext cx="5905512" cy="5181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14C3E-6256-446B-AA46-D97029E8B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454" y="1538286"/>
            <a:ext cx="6177546" cy="525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676121-A2A3-432E-ACAC-4FF7528A786F}"/>
              </a:ext>
            </a:extLst>
          </p:cNvPr>
          <p:cNvSpPr txBox="1"/>
          <p:nvPr/>
        </p:nvSpPr>
        <p:spPr>
          <a:xfrm>
            <a:off x="2810518" y="1235664"/>
            <a:ext cx="9299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Invisible boxes –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&lt;div&gt;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gộp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chia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8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5EB5-A325-48BF-9BBE-1EFC9C24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Nhúng</a:t>
            </a:r>
            <a:r>
              <a:rPr lang="en-US" dirty="0"/>
              <a:t> CSS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A122-6E03-416C-8576-A654C000B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cách</a:t>
            </a:r>
            <a:r>
              <a:rPr lang="en-US" dirty="0"/>
              <a:t>:</a:t>
            </a:r>
          </a:p>
          <a:p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(inline style):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từng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thẻ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HTML 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không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cần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seclector</a:t>
            </a:r>
            <a:r>
              <a:rPr lang="en-US" dirty="0"/>
              <a:t>)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selector (internal style):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header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trang</a:t>
            </a:r>
            <a:endParaRPr lang="en-US" dirty="0"/>
          </a:p>
          <a:p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file CSS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(external style)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Mã</a:t>
            </a:r>
            <a:r>
              <a:rPr lang="en-US" dirty="0">
                <a:solidFill>
                  <a:schemeClr val="tx1"/>
                </a:solidFill>
              </a:rPr>
              <a:t> CSS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nghĩa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file .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Tệp</a:t>
            </a:r>
            <a:r>
              <a:rPr lang="en-US" dirty="0">
                <a:solidFill>
                  <a:schemeClr val="tx1"/>
                </a:solidFill>
              </a:rPr>
              <a:t> HTML </a:t>
            </a:r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file .</a:t>
            </a:r>
            <a:r>
              <a:rPr lang="en-US" dirty="0" err="1">
                <a:solidFill>
                  <a:schemeClr val="tx1"/>
                </a:solidFill>
              </a:rPr>
              <a:t>css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/>
              <a:t>thẻ</a:t>
            </a:r>
            <a:r>
              <a:rPr lang="en-US" dirty="0"/>
              <a:t> link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href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4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5EB5-A325-48BF-9BBE-1EFC9C24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Nhúng</a:t>
            </a:r>
            <a:r>
              <a:rPr lang="en-US" dirty="0"/>
              <a:t> CSS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A122-6E03-416C-8576-A654C000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631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Cách</a:t>
            </a:r>
            <a:r>
              <a:rPr lang="en-US" dirty="0"/>
              <a:t> 1: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(inline style):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từng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thẻ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D4465-850D-4C64-81B7-C3868B983648}"/>
              </a:ext>
            </a:extLst>
          </p:cNvPr>
          <p:cNvSpPr txBox="1"/>
          <p:nvPr/>
        </p:nvSpPr>
        <p:spPr>
          <a:xfrm>
            <a:off x="2755823" y="2544289"/>
            <a:ext cx="609506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&lt;</a:t>
            </a:r>
            <a:r>
              <a:rPr lang="en-US" altLang="en-US" b="1" dirty="0" err="1">
                <a:latin typeface="Courier New" panose="02070309020205020404" pitchFamily="49" charset="0"/>
              </a:rPr>
              <a:t>tên_thẻ</a:t>
            </a:r>
            <a:r>
              <a:rPr lang="en-US" altLang="en-US" b="1" dirty="0">
                <a:latin typeface="Courier New" panose="02070309020205020404" pitchFamily="49" charset="0"/>
              </a:rPr>
              <a:t> style=“tt1:gt1;tt2:gt2;…”&gt;</a:t>
            </a:r>
            <a:endParaRPr lang="en-US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5A282-69D1-4672-BE1B-6F66A1C5B7C2}"/>
              </a:ext>
            </a:extLst>
          </p:cNvPr>
          <p:cNvSpPr txBox="1"/>
          <p:nvPr/>
        </p:nvSpPr>
        <p:spPr>
          <a:xfrm>
            <a:off x="2755823" y="3392305"/>
            <a:ext cx="7397944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&lt;html&gt;</a:t>
            </a:r>
          </a:p>
          <a:p>
            <a:pPr lvl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&lt;head&gt;</a:t>
            </a:r>
          </a:p>
          <a:p>
            <a:pPr lvl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&lt;title&gt; </a:t>
            </a:r>
            <a:r>
              <a:rPr lang="en-US" altLang="en-US" dirty="0" err="1">
                <a:latin typeface="Courier New" panose="02070309020205020404" pitchFamily="49" charset="0"/>
              </a:rPr>
              <a:t>Ví</a:t>
            </a:r>
            <a:r>
              <a:rPr lang="en-US" altLang="en-US" dirty="0"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latin typeface="Courier New" panose="02070309020205020404" pitchFamily="49" charset="0"/>
              </a:rPr>
              <a:t>dụ</a:t>
            </a:r>
            <a:r>
              <a:rPr lang="en-US" altLang="en-US" dirty="0">
                <a:latin typeface="Courier New" panose="02070309020205020404" pitchFamily="49" charset="0"/>
              </a:rPr>
              <a:t> &lt;/title&gt;</a:t>
            </a:r>
          </a:p>
          <a:p>
            <a:pPr lvl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&lt;/head&gt;</a:t>
            </a:r>
          </a:p>
          <a:p>
            <a:pPr lvl="1"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Courier New" panose="02070309020205020404" pitchFamily="49" charset="0"/>
              </a:rPr>
              <a:t>&lt;body style=“background-color=#FFF;”&gt;</a:t>
            </a:r>
          </a:p>
          <a:p>
            <a:pPr lvl="1"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Courier New" panose="02070309020205020404" pitchFamily="49" charset="0"/>
              </a:rPr>
              <a:t>      &lt;p style=“</a:t>
            </a:r>
            <a:r>
              <a:rPr lang="en-US" altLang="en-US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color:green</a:t>
            </a:r>
            <a:r>
              <a:rPr lang="en-US" altLang="en-US" b="1" dirty="0">
                <a:solidFill>
                  <a:srgbClr val="C00000"/>
                </a:solidFill>
                <a:latin typeface="Courier New" panose="02070309020205020404" pitchFamily="49" charset="0"/>
              </a:rPr>
              <a:t>”&gt; </a:t>
            </a:r>
            <a:r>
              <a:rPr lang="en-US" altLang="en-US" dirty="0">
                <a:latin typeface="Courier New" panose="02070309020205020404" pitchFamily="49" charset="0"/>
              </a:rPr>
              <a:t>Xin </a:t>
            </a:r>
            <a:r>
              <a:rPr lang="en-US" altLang="en-US" dirty="0" err="1">
                <a:latin typeface="Courier New" panose="02070309020205020404" pitchFamily="49" charset="0"/>
              </a:rPr>
              <a:t>chào</a:t>
            </a:r>
            <a:r>
              <a:rPr lang="en-US" altLang="en-US" dirty="0"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latin typeface="Courier New" panose="02070309020205020404" pitchFamily="49" charset="0"/>
              </a:rPr>
              <a:t>các</a:t>
            </a:r>
            <a:r>
              <a:rPr lang="en-US" altLang="en-US" dirty="0"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latin typeface="Courier New" panose="02070309020205020404" pitchFamily="49" charset="0"/>
              </a:rPr>
              <a:t>bạn</a:t>
            </a:r>
            <a:r>
              <a:rPr lang="en-US" altLang="en-US" dirty="0">
                <a:latin typeface="Courier New" panose="02070309020205020404" pitchFamily="49" charset="0"/>
              </a:rPr>
              <a:t> &lt;/p&gt;</a:t>
            </a:r>
          </a:p>
          <a:p>
            <a:pPr lvl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&lt;/body&gt;</a:t>
            </a:r>
          </a:p>
          <a:p>
            <a:pPr lvl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&lt;/html&gt;</a:t>
            </a:r>
          </a:p>
          <a:p>
            <a:pPr lvl="1"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22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5EB5-A325-48BF-9BBE-1EFC9C24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Nhúng</a:t>
            </a:r>
            <a:r>
              <a:rPr lang="en-US" dirty="0"/>
              <a:t> CSS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A122-6E03-416C-8576-A654C000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057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Cách</a:t>
            </a:r>
            <a:r>
              <a:rPr lang="en-US" dirty="0"/>
              <a:t> 2: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selector (internal style):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header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(</a:t>
            </a:r>
            <a:r>
              <a:rPr lang="en-US" u="sng" dirty="0" err="1">
                <a:solidFill>
                  <a:srgbClr val="C00000"/>
                </a:solidFill>
              </a:rPr>
              <a:t>đặt</a:t>
            </a:r>
            <a:r>
              <a:rPr lang="en-US" u="sng" dirty="0">
                <a:solidFill>
                  <a:srgbClr val="C00000"/>
                </a:solidFill>
              </a:rPr>
              <a:t> </a:t>
            </a:r>
            <a:r>
              <a:rPr lang="en-US" u="sng" dirty="0" err="1">
                <a:solidFill>
                  <a:srgbClr val="C00000"/>
                </a:solidFill>
              </a:rPr>
              <a:t>giữa</a:t>
            </a:r>
            <a:r>
              <a:rPr lang="en-US" u="sng" dirty="0">
                <a:solidFill>
                  <a:srgbClr val="C00000"/>
                </a:solidFill>
              </a:rPr>
              <a:t> </a:t>
            </a:r>
            <a:r>
              <a:rPr lang="en-US" u="sng" dirty="0" err="1">
                <a:solidFill>
                  <a:srgbClr val="C00000"/>
                </a:solidFill>
              </a:rPr>
              <a:t>cặp</a:t>
            </a:r>
            <a:r>
              <a:rPr lang="en-US" u="sng" dirty="0">
                <a:solidFill>
                  <a:srgbClr val="C00000"/>
                </a:solidFill>
              </a:rPr>
              <a:t> &lt;style  type=“text/</a:t>
            </a:r>
            <a:r>
              <a:rPr lang="en-US" u="sng" dirty="0" err="1">
                <a:solidFill>
                  <a:srgbClr val="C00000"/>
                </a:solidFill>
              </a:rPr>
              <a:t>css</a:t>
            </a:r>
            <a:r>
              <a:rPr lang="en-US" u="sng" dirty="0">
                <a:solidFill>
                  <a:srgbClr val="C00000"/>
                </a:solidFill>
              </a:rPr>
              <a:t>”&gt; … &lt;/style&gt; 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369B0-A94B-4C73-BE77-172854BD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62" y="2658140"/>
            <a:ext cx="4445089" cy="4166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7357F2-24A0-4571-A18C-6F83388D8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76" y="3189768"/>
            <a:ext cx="6704254" cy="216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8384"/>
      </p:ext>
    </p:extLst>
  </p:cSld>
  <p:clrMapOvr>
    <a:masterClrMapping/>
  </p:clrMapOvr>
</p:sld>
</file>

<file path=ppt/theme/theme1.xml><?xml version="1.0" encoding="utf-8"?>
<a:theme xmlns:a="http://schemas.openxmlformats.org/drawingml/2006/main" name="04-Design - P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Phan tich YC phan mem_VDHuong</Template>
  <TotalTime>2721</TotalTime>
  <Words>1060</Words>
  <Application>Microsoft Office PowerPoint</Application>
  <PresentationFormat>Widescreen</PresentationFormat>
  <Paragraphs>148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Wingdings</vt:lpstr>
      <vt:lpstr>04-Design - P1</vt:lpstr>
      <vt:lpstr>Bài giảng học phần:</vt:lpstr>
      <vt:lpstr>CHƯƠNG 3: NGÔN NGỮ VÀ CÔNG CỤ</vt:lpstr>
      <vt:lpstr>3.2. Ngôn ngữ CSS (Cascading Style Sheet)</vt:lpstr>
      <vt:lpstr>3.1.1. Giới thiệu CSS</vt:lpstr>
      <vt:lpstr>Cú pháp</vt:lpstr>
      <vt:lpstr>Block and inline elements</vt:lpstr>
      <vt:lpstr>Nhúng CSS vào trang HTML</vt:lpstr>
      <vt:lpstr>Nhúng CSS vào trang HTML</vt:lpstr>
      <vt:lpstr>Nhúng CSS vào trang HTML</vt:lpstr>
      <vt:lpstr>Nhúng CSS vào trang HTML</vt:lpstr>
      <vt:lpstr>Màu sắc</vt:lpstr>
      <vt:lpstr>Màu sắc</vt:lpstr>
      <vt:lpstr>Màu sắc</vt:lpstr>
      <vt:lpstr>Text</vt:lpstr>
      <vt:lpstr>Boxes</vt:lpstr>
      <vt:lpstr>Boxes</vt:lpstr>
      <vt:lpstr>Boxes – ví dụ</vt:lpstr>
      <vt:lpstr>Boxes – ví dụ</vt:lpstr>
      <vt:lpstr>Lists, Tables, Forms</vt:lpstr>
      <vt:lpstr>Lists – Ví dụ</vt:lpstr>
      <vt:lpstr>Lists – Thuộc tính và giá trị</vt:lpstr>
      <vt:lpstr>Tables – thuộc tính</vt:lpstr>
      <vt:lpstr>Tables – ví dụ</vt:lpstr>
      <vt:lpstr>Forms</vt:lpstr>
      <vt:lpstr>Forms – ví dụ</vt:lpstr>
      <vt:lpstr>Lists, Tables, Forms – Bài tập</vt:lpstr>
      <vt:lpstr>Layout</vt:lpstr>
      <vt:lpstr>Images</vt:lpstr>
      <vt:lpstr>Tổng kết</vt:lpstr>
      <vt:lpstr>Bài tập lớn số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giảng học phần:</dc:title>
  <dc:creator>Admin</dc:creator>
  <cp:lastModifiedBy>Louis</cp:lastModifiedBy>
  <cp:revision>281</cp:revision>
  <dcterms:created xsi:type="dcterms:W3CDTF">2021-03-31T03:46:06Z</dcterms:created>
  <dcterms:modified xsi:type="dcterms:W3CDTF">2021-09-16T15:38:17Z</dcterms:modified>
</cp:coreProperties>
</file>